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3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AU"/>
          </a:p>
        </p:txBody>
      </p:sp>
      <p:sp>
        <p:nvSpPr>
          <p:cNvPr id="4" name="Date Placeholder 3"/>
          <p:cNvSpPr>
            <a:spLocks noGrp="1"/>
          </p:cNvSpPr>
          <p:nvPr>
            <p:ph type="dt" sz="half" idx="10"/>
          </p:nvPr>
        </p:nvSpPr>
        <p:spPr/>
        <p:txBody>
          <a:bodyPr/>
          <a:lstStyle/>
          <a:p>
            <a:fld id="{FD4C8451-EE07-3647-942E-39B977D9E251}" type="datetimeFigureOut">
              <a:rPr lang="en-US" smtClean="0"/>
              <a:t>30/01/2014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274769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FD4C8451-EE07-3647-942E-39B977D9E251}" type="datetimeFigureOut">
              <a:rPr lang="en-US" smtClean="0"/>
              <a:t>30/01/2014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2291739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FD4C8451-EE07-3647-942E-39B977D9E251}" type="datetimeFigureOut">
              <a:rPr lang="en-US" smtClean="0"/>
              <a:t>30/01/2014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337499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FD4C8451-EE07-3647-942E-39B977D9E251}" type="datetimeFigureOut">
              <a:rPr lang="en-US" smtClean="0"/>
              <a:t>30/01/2014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3064334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FD4C8451-EE07-3647-942E-39B977D9E251}" type="datetimeFigureOut">
              <a:rPr lang="en-US" smtClean="0"/>
              <a:t>30/01/2014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2509973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Date Placeholder 4"/>
          <p:cNvSpPr>
            <a:spLocks noGrp="1"/>
          </p:cNvSpPr>
          <p:nvPr>
            <p:ph type="dt" sz="half" idx="10"/>
          </p:nvPr>
        </p:nvSpPr>
        <p:spPr/>
        <p:txBody>
          <a:bodyPr/>
          <a:lstStyle/>
          <a:p>
            <a:fld id="{FD4C8451-EE07-3647-942E-39B977D9E251}" type="datetimeFigureOut">
              <a:rPr lang="en-US" smtClean="0"/>
              <a:t>30/01/2014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35716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7" name="Date Placeholder 6"/>
          <p:cNvSpPr>
            <a:spLocks noGrp="1"/>
          </p:cNvSpPr>
          <p:nvPr>
            <p:ph type="dt" sz="half" idx="10"/>
          </p:nvPr>
        </p:nvSpPr>
        <p:spPr/>
        <p:txBody>
          <a:bodyPr/>
          <a:lstStyle/>
          <a:p>
            <a:fld id="{FD4C8451-EE07-3647-942E-39B977D9E251}" type="datetimeFigureOut">
              <a:rPr lang="en-US" smtClean="0"/>
              <a:t>30/01/2014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7398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Date Placeholder 2"/>
          <p:cNvSpPr>
            <a:spLocks noGrp="1"/>
          </p:cNvSpPr>
          <p:nvPr>
            <p:ph type="dt" sz="half" idx="10"/>
          </p:nvPr>
        </p:nvSpPr>
        <p:spPr/>
        <p:txBody>
          <a:bodyPr/>
          <a:lstStyle/>
          <a:p>
            <a:fld id="{FD4C8451-EE07-3647-942E-39B977D9E251}" type="datetimeFigureOut">
              <a:rPr lang="en-US" smtClean="0"/>
              <a:t>30/01/2014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1450496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C8451-EE07-3647-942E-39B977D9E251}" type="datetimeFigureOut">
              <a:rPr lang="en-US" smtClean="0"/>
              <a:t>30/01/2014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35674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D4C8451-EE07-3647-942E-39B977D9E251}" type="datetimeFigureOut">
              <a:rPr lang="en-US" smtClean="0"/>
              <a:t>30/01/2014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302443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D4C8451-EE07-3647-942E-39B977D9E251}" type="datetimeFigureOut">
              <a:rPr lang="en-US" smtClean="0"/>
              <a:t>30/01/2014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B3D7B47-E0C0-894C-8718-1DC6D6FA8AF1}" type="slidenum">
              <a:rPr lang="en-AU" smtClean="0"/>
              <a:t>‹#›</a:t>
            </a:fld>
            <a:endParaRPr lang="en-AU"/>
          </a:p>
        </p:txBody>
      </p:sp>
    </p:spTree>
    <p:extLst>
      <p:ext uri="{BB962C8B-B14F-4D97-AF65-F5344CB8AC3E}">
        <p14:creationId xmlns:p14="http://schemas.microsoft.com/office/powerpoint/2010/main" val="32351661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C8451-EE07-3647-942E-39B977D9E251}" type="datetimeFigureOut">
              <a:rPr lang="en-US" smtClean="0"/>
              <a:t>30/01/2014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D7B47-E0C0-894C-8718-1DC6D6FA8AF1}" type="slidenum">
              <a:rPr lang="en-AU" smtClean="0"/>
              <a:t>‹#›</a:t>
            </a:fld>
            <a:endParaRPr lang="en-AU"/>
          </a:p>
        </p:txBody>
      </p:sp>
    </p:spTree>
    <p:extLst>
      <p:ext uri="{BB962C8B-B14F-4D97-AF65-F5344CB8AC3E}">
        <p14:creationId xmlns:p14="http://schemas.microsoft.com/office/powerpoint/2010/main" val="128249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583" y="526720"/>
            <a:ext cx="8074526" cy="1470025"/>
          </a:xfrm>
        </p:spPr>
        <p:txBody>
          <a:bodyPr>
            <a:noAutofit/>
          </a:bodyPr>
          <a:lstStyle/>
          <a:p>
            <a:r>
              <a:rPr lang="en-AU" sz="4800" dirty="0" smtClean="0">
                <a:solidFill>
                  <a:srgbClr val="FF0000"/>
                </a:solidFill>
              </a:rPr>
              <a:t>Host a Meal for </a:t>
            </a:r>
            <a:br>
              <a:rPr lang="en-AU" sz="4800" dirty="0" smtClean="0">
                <a:solidFill>
                  <a:srgbClr val="FF0000"/>
                </a:solidFill>
              </a:rPr>
            </a:br>
            <a:r>
              <a:rPr lang="en-AU" sz="4800" dirty="0" smtClean="0">
                <a:solidFill>
                  <a:srgbClr val="FF0000"/>
                </a:solidFill>
              </a:rPr>
              <a:t>International Projects</a:t>
            </a:r>
            <a:endParaRPr lang="en-AU" sz="4800" dirty="0">
              <a:solidFill>
                <a:srgbClr val="FF0000"/>
              </a:solidFill>
            </a:endParaRPr>
          </a:p>
        </p:txBody>
      </p:sp>
      <p:pic>
        <p:nvPicPr>
          <p:cNvPr id="6" name="Picture 5"/>
          <p:cNvPicPr>
            <a:picLocks noChangeAspect="1"/>
          </p:cNvPicPr>
          <p:nvPr/>
        </p:nvPicPr>
        <p:blipFill>
          <a:blip r:embed="rId2"/>
          <a:stretch>
            <a:fillRect/>
          </a:stretch>
        </p:blipFill>
        <p:spPr>
          <a:xfrm>
            <a:off x="0" y="2530507"/>
            <a:ext cx="9174747" cy="4340856"/>
          </a:xfrm>
          <a:prstGeom prst="rect">
            <a:avLst/>
          </a:prstGeom>
        </p:spPr>
      </p:pic>
    </p:spTree>
    <p:extLst>
      <p:ext uri="{BB962C8B-B14F-4D97-AF65-F5344CB8AC3E}">
        <p14:creationId xmlns:p14="http://schemas.microsoft.com/office/powerpoint/2010/main" val="3936361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Goal</a:t>
            </a:r>
            <a:endParaRPr lang="en-AU" dirty="0"/>
          </a:p>
        </p:txBody>
      </p:sp>
      <p:sp>
        <p:nvSpPr>
          <p:cNvPr id="3" name="Content Placeholder 2"/>
          <p:cNvSpPr>
            <a:spLocks noGrp="1"/>
          </p:cNvSpPr>
          <p:nvPr>
            <p:ph idx="1"/>
          </p:nvPr>
        </p:nvSpPr>
        <p:spPr/>
        <p:txBody>
          <a:bodyPr>
            <a:normAutofit fontScale="92500"/>
          </a:bodyPr>
          <a:lstStyle/>
          <a:p>
            <a:r>
              <a:rPr lang="en-US" dirty="0"/>
              <a:t>The Board invites you to host a meal at your home </a:t>
            </a:r>
            <a:r>
              <a:rPr lang="en-US" dirty="0" smtClean="0"/>
              <a:t>before </a:t>
            </a:r>
            <a:r>
              <a:rPr lang="en-US" dirty="0"/>
              <a:t>May 2014 to raise funds for International Projects</a:t>
            </a:r>
            <a:r>
              <a:rPr lang="en-US" dirty="0" smtClean="0"/>
              <a:t>.</a:t>
            </a:r>
            <a:endParaRPr lang="en-AU" dirty="0"/>
          </a:p>
          <a:p>
            <a:r>
              <a:rPr lang="en-US" dirty="0"/>
              <a:t>Your aim is to ensure your guests to enjoy their meal, the company and the experience of Rotary, and to raise funds via donations for the very worthy cause of International Projects. </a:t>
            </a:r>
            <a:endParaRPr lang="en-US" dirty="0" smtClean="0"/>
          </a:p>
          <a:p>
            <a:r>
              <a:rPr lang="en-US" dirty="0" smtClean="0"/>
              <a:t>A </a:t>
            </a:r>
            <a:r>
              <a:rPr lang="en-US" dirty="0"/>
              <a:t>secondary goal is to encourage your guests to join Rotary, if appropriate.</a:t>
            </a:r>
            <a:endParaRPr lang="en-AU" dirty="0"/>
          </a:p>
          <a:p>
            <a:endParaRPr lang="en-AU" dirty="0"/>
          </a:p>
        </p:txBody>
      </p:sp>
      <p:pic>
        <p:nvPicPr>
          <p:cNvPr id="4" name="Picture 3" descr="RotaryMBS_Azure-PMS-C_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5582" y="301625"/>
            <a:ext cx="781217" cy="781217"/>
          </a:xfrm>
          <a:prstGeom prst="rect">
            <a:avLst/>
          </a:prstGeom>
        </p:spPr>
      </p:pic>
    </p:spTree>
    <p:extLst>
      <p:ext uri="{BB962C8B-B14F-4D97-AF65-F5344CB8AC3E}">
        <p14:creationId xmlns:p14="http://schemas.microsoft.com/office/powerpoint/2010/main" val="237795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Invite Friends, Family, Colleagues</a:t>
            </a:r>
            <a:endParaRPr lang="en-AU" dirty="0"/>
          </a:p>
        </p:txBody>
      </p:sp>
      <p:sp>
        <p:nvSpPr>
          <p:cNvPr id="3" name="Content Placeholder 2"/>
          <p:cNvSpPr>
            <a:spLocks noGrp="1"/>
          </p:cNvSpPr>
          <p:nvPr>
            <p:ph idx="1"/>
          </p:nvPr>
        </p:nvSpPr>
        <p:spPr/>
        <p:txBody>
          <a:bodyPr>
            <a:noAutofit/>
          </a:bodyPr>
          <a:lstStyle/>
          <a:p>
            <a:r>
              <a:rPr lang="en-US" sz="2400" dirty="0"/>
              <a:t>The guests can be your friends, family or colleagues. They should receive a written invitation from you to the meal as well as a verbal one. They should understand they are expected to make a donation to Rotary International Projects</a:t>
            </a:r>
            <a:r>
              <a:rPr lang="en-US" sz="2400" dirty="0" smtClean="0"/>
              <a:t>.</a:t>
            </a:r>
            <a:endParaRPr lang="en-AU" sz="2400" dirty="0"/>
          </a:p>
          <a:p>
            <a:r>
              <a:rPr lang="en-US" sz="2400" dirty="0" smtClean="0"/>
              <a:t>The style of meal, if a dinner, should be at least 2 courses with non-alcoholic and alcoholic beverages and can be based on a particular international cuisine e.g. Thai or Italian.</a:t>
            </a:r>
            <a:endParaRPr lang="en-AU" sz="2400" dirty="0" smtClean="0"/>
          </a:p>
          <a:p>
            <a:r>
              <a:rPr lang="en-US" sz="2400" dirty="0" smtClean="0"/>
              <a:t>The </a:t>
            </a:r>
            <a:r>
              <a:rPr lang="en-US" sz="2400" dirty="0"/>
              <a:t>donation your guests make is not tax-deductible, like most Rotary donations. The amount is up to them, but as a guide, you can suggest it is not less than $60 each, which is what a person might pay at a local restaurant for 2 courses and a glass of wine. There is no limit to what they can donate</a:t>
            </a:r>
            <a:r>
              <a:rPr lang="en-US" sz="2400" dirty="0" smtClean="0"/>
              <a:t>.</a:t>
            </a:r>
            <a:endParaRPr lang="en-AU" sz="2400" dirty="0"/>
          </a:p>
        </p:txBody>
      </p:sp>
    </p:spTree>
    <p:extLst>
      <p:ext uri="{BB962C8B-B14F-4D97-AF65-F5344CB8AC3E}">
        <p14:creationId xmlns:p14="http://schemas.microsoft.com/office/powerpoint/2010/main" val="294275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Your Donation</a:t>
            </a:r>
            <a:endParaRPr lang="en-AU" dirty="0"/>
          </a:p>
        </p:txBody>
      </p:sp>
      <p:sp>
        <p:nvSpPr>
          <p:cNvPr id="3" name="Content Placeholder 2"/>
          <p:cNvSpPr>
            <a:spLocks noGrp="1"/>
          </p:cNvSpPr>
          <p:nvPr>
            <p:ph idx="1"/>
          </p:nvPr>
        </p:nvSpPr>
        <p:spPr>
          <a:xfrm>
            <a:off x="457200" y="1600200"/>
            <a:ext cx="8229600" cy="4789905"/>
          </a:xfrm>
        </p:spPr>
        <p:txBody>
          <a:bodyPr>
            <a:noAutofit/>
          </a:bodyPr>
          <a:lstStyle/>
          <a:p>
            <a:r>
              <a:rPr lang="en-US" sz="2800" dirty="0" smtClean="0"/>
              <a:t>You </a:t>
            </a:r>
            <a:r>
              <a:rPr lang="en-US" sz="2800" dirty="0"/>
              <a:t>will be donating your facilities, </a:t>
            </a:r>
            <a:r>
              <a:rPr lang="en-US" sz="2800" dirty="0" err="1"/>
              <a:t>labour</a:t>
            </a:r>
            <a:r>
              <a:rPr lang="en-US" sz="2800" dirty="0"/>
              <a:t> and a majority of the cost of the food and beverages served at the meal. </a:t>
            </a:r>
            <a:endParaRPr lang="en-US" sz="2800" dirty="0" smtClean="0"/>
          </a:p>
          <a:p>
            <a:r>
              <a:rPr lang="en-US" sz="2800" dirty="0" smtClean="0"/>
              <a:t>A </a:t>
            </a:r>
            <a:r>
              <a:rPr lang="en-US" sz="2800" dirty="0"/>
              <a:t>typical 2-course meal can cost $30 per person for ingredients. Non-alcoholic and alcoholic beverages of ½ bottle each per person can cost $7.50 per person</a:t>
            </a:r>
            <a:r>
              <a:rPr lang="en-US" sz="2800" dirty="0" smtClean="0"/>
              <a:t>.</a:t>
            </a:r>
          </a:p>
          <a:p>
            <a:r>
              <a:rPr lang="en-US" sz="2800" dirty="0"/>
              <a:t>You can ask another Club member who is not able to host a meal in their home to help you with their time or with a contribution towards the costs</a:t>
            </a:r>
            <a:r>
              <a:rPr lang="en-US" sz="2800" dirty="0" smtClean="0"/>
              <a:t>.</a:t>
            </a:r>
            <a:endParaRPr lang="en-AU" sz="2800" dirty="0"/>
          </a:p>
        </p:txBody>
      </p:sp>
    </p:spTree>
    <p:extLst>
      <p:ext uri="{BB962C8B-B14F-4D97-AF65-F5344CB8AC3E}">
        <p14:creationId xmlns:p14="http://schemas.microsoft.com/office/powerpoint/2010/main" val="387119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Sponsorship</a:t>
            </a:r>
            <a:endParaRPr lang="en-AU" dirty="0"/>
          </a:p>
        </p:txBody>
      </p:sp>
      <p:sp>
        <p:nvSpPr>
          <p:cNvPr id="3" name="Content Placeholder 2"/>
          <p:cNvSpPr>
            <a:spLocks noGrp="1"/>
          </p:cNvSpPr>
          <p:nvPr>
            <p:ph idx="1"/>
          </p:nvPr>
        </p:nvSpPr>
        <p:spPr/>
        <p:txBody>
          <a:bodyPr>
            <a:normAutofit/>
          </a:bodyPr>
          <a:lstStyle/>
          <a:p>
            <a:r>
              <a:rPr lang="en-US" dirty="0"/>
              <a:t>The Club has sourced sponsorship from local </a:t>
            </a:r>
            <a:r>
              <a:rPr lang="en-US" dirty="0" smtClean="0"/>
              <a:t>shops</a:t>
            </a:r>
            <a:r>
              <a:rPr lang="en-US" dirty="0"/>
              <a:t>:</a:t>
            </a:r>
            <a:endParaRPr lang="en-US" dirty="0" smtClean="0"/>
          </a:p>
          <a:p>
            <a:pPr lvl="1"/>
            <a:r>
              <a:rPr lang="en-US" dirty="0" smtClean="0"/>
              <a:t>Midway </a:t>
            </a:r>
            <a:r>
              <a:rPr lang="en-US" dirty="0"/>
              <a:t>Cellars will donate two dozen bottles of wine to the Club for these meals. </a:t>
            </a:r>
            <a:endParaRPr lang="en-US" dirty="0" smtClean="0"/>
          </a:p>
          <a:p>
            <a:pPr lvl="1"/>
            <a:r>
              <a:rPr lang="en-US" dirty="0" smtClean="0"/>
              <a:t>Woolworths </a:t>
            </a:r>
            <a:r>
              <a:rPr lang="en-US" dirty="0"/>
              <a:t>at Balaclava Road has offered $60 in total. </a:t>
            </a:r>
            <a:endParaRPr lang="en-US" dirty="0" smtClean="0"/>
          </a:p>
          <a:p>
            <a:r>
              <a:rPr lang="en-US" dirty="0" smtClean="0"/>
              <a:t>You </a:t>
            </a:r>
            <a:r>
              <a:rPr lang="en-US" dirty="0"/>
              <a:t>can expect some of this sponsorship to assist with costs and you may also be able to find donors of food and beverages yourself.</a:t>
            </a:r>
            <a:endParaRPr lang="en-AU" dirty="0"/>
          </a:p>
          <a:p>
            <a:endParaRPr lang="en-AU" dirty="0"/>
          </a:p>
        </p:txBody>
      </p:sp>
    </p:spTree>
    <p:extLst>
      <p:ext uri="{BB962C8B-B14F-4D97-AF65-F5344CB8AC3E}">
        <p14:creationId xmlns:p14="http://schemas.microsoft.com/office/powerpoint/2010/main" val="346940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Resources</a:t>
            </a:r>
            <a:endParaRPr lang="en-AU" dirty="0"/>
          </a:p>
        </p:txBody>
      </p:sp>
      <p:sp>
        <p:nvSpPr>
          <p:cNvPr id="3" name="Content Placeholder 2"/>
          <p:cNvSpPr>
            <a:spLocks noGrp="1"/>
          </p:cNvSpPr>
          <p:nvPr>
            <p:ph idx="1"/>
          </p:nvPr>
        </p:nvSpPr>
        <p:spPr/>
        <p:txBody>
          <a:bodyPr/>
          <a:lstStyle/>
          <a:p>
            <a:r>
              <a:rPr lang="en-AU" dirty="0" smtClean="0"/>
              <a:t>Checklist</a:t>
            </a:r>
          </a:p>
          <a:p>
            <a:r>
              <a:rPr lang="en-AU" dirty="0" smtClean="0"/>
              <a:t>Template invitation</a:t>
            </a:r>
          </a:p>
          <a:p>
            <a:r>
              <a:rPr lang="en-AU" dirty="0" smtClean="0"/>
              <a:t>International Projects presentation</a:t>
            </a:r>
          </a:p>
        </p:txBody>
      </p:sp>
    </p:spTree>
    <p:extLst>
      <p:ext uri="{BB962C8B-B14F-4D97-AF65-F5344CB8AC3E}">
        <p14:creationId xmlns:p14="http://schemas.microsoft.com/office/powerpoint/2010/main" val="208275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Commit to Action</a:t>
            </a:r>
            <a:endParaRPr lang="en-AU" dirty="0"/>
          </a:p>
        </p:txBody>
      </p:sp>
      <p:sp>
        <p:nvSpPr>
          <p:cNvPr id="3" name="Content Placeholder 2"/>
          <p:cNvSpPr>
            <a:spLocks noGrp="1"/>
          </p:cNvSpPr>
          <p:nvPr>
            <p:ph idx="1"/>
          </p:nvPr>
        </p:nvSpPr>
        <p:spPr/>
        <p:txBody>
          <a:bodyPr/>
          <a:lstStyle/>
          <a:p>
            <a:r>
              <a:rPr lang="en-AU" dirty="0" smtClean="0"/>
              <a:t>What will YOU do to host a meal for International Projects?</a:t>
            </a:r>
          </a:p>
          <a:p>
            <a:r>
              <a:rPr lang="en-AU" dirty="0" smtClean="0"/>
              <a:t>We need:</a:t>
            </a:r>
          </a:p>
          <a:p>
            <a:pPr lvl="1"/>
            <a:r>
              <a:rPr lang="en-AU" dirty="0" smtClean="0"/>
              <a:t>Hosts</a:t>
            </a:r>
          </a:p>
          <a:p>
            <a:pPr lvl="1"/>
            <a:r>
              <a:rPr lang="en-AU" dirty="0" smtClean="0"/>
              <a:t>A presentation on International Projects</a:t>
            </a:r>
          </a:p>
          <a:p>
            <a:pPr lvl="1"/>
            <a:r>
              <a:rPr lang="en-AU" smtClean="0"/>
              <a:t>More sponsors</a:t>
            </a:r>
            <a:endParaRPr lang="en-AU" dirty="0"/>
          </a:p>
        </p:txBody>
      </p:sp>
      <p:sp>
        <p:nvSpPr>
          <p:cNvPr id="4" name="TextBox 3"/>
          <p:cNvSpPr txBox="1"/>
          <p:nvPr/>
        </p:nvSpPr>
        <p:spPr>
          <a:xfrm>
            <a:off x="2740526" y="4906211"/>
            <a:ext cx="3557885" cy="923330"/>
          </a:xfrm>
          <a:prstGeom prst="rect">
            <a:avLst/>
          </a:prstGeom>
          <a:noFill/>
        </p:spPr>
        <p:txBody>
          <a:bodyPr wrap="none" rtlCol="0">
            <a:spAutoFit/>
          </a:bodyPr>
          <a:lstStyle/>
          <a:p>
            <a:r>
              <a:rPr lang="en-AU" sz="5400" dirty="0" smtClean="0">
                <a:solidFill>
                  <a:srgbClr val="FF0000"/>
                </a:solidFill>
              </a:rPr>
              <a:t>THANK YOU</a:t>
            </a:r>
            <a:endParaRPr lang="en-AU" sz="5400" dirty="0">
              <a:solidFill>
                <a:srgbClr val="FF0000"/>
              </a:solidFill>
            </a:endParaRPr>
          </a:p>
        </p:txBody>
      </p:sp>
    </p:spTree>
    <p:extLst>
      <p:ext uri="{BB962C8B-B14F-4D97-AF65-F5344CB8AC3E}">
        <p14:creationId xmlns:p14="http://schemas.microsoft.com/office/powerpoint/2010/main" val="124181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TotalTime>
  <Words>422</Words>
  <Application>Microsoft Macintosh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Host a Meal for  International Projects</vt:lpstr>
      <vt:lpstr>Goal</vt:lpstr>
      <vt:lpstr>Invite Friends, Family, Colleagues</vt:lpstr>
      <vt:lpstr>Your Donation</vt:lpstr>
      <vt:lpstr>Sponsorship</vt:lpstr>
      <vt:lpstr>Resources</vt:lpstr>
      <vt:lpstr>Commit to Action</vt:lpstr>
    </vt:vector>
  </TitlesOfParts>
  <Company>M &amp; M Consulting Services Pty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Projects</dc:title>
  <dc:creator>Maggie Alexander</dc:creator>
  <cp:lastModifiedBy>Maggie Alexander</cp:lastModifiedBy>
  <cp:revision>10</cp:revision>
  <dcterms:created xsi:type="dcterms:W3CDTF">2014-01-30T01:26:08Z</dcterms:created>
  <dcterms:modified xsi:type="dcterms:W3CDTF">2014-01-30T03:05:18Z</dcterms:modified>
</cp:coreProperties>
</file>